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67.png" ContentType="image/png"/>
  <Override PartName="/ppt/media/image66.tif" ContentType="image/tiff"/>
  <Override PartName="/ppt/media/image63.png" ContentType="image/png"/>
  <Override PartName="/ppt/media/image59.jpeg" ContentType="image/jpeg"/>
  <Override PartName="/ppt/media/image57.jpeg" ContentType="image/jpeg"/>
  <Override PartName="/ppt/media/image56.jpeg" ContentType="image/jpeg"/>
  <Override PartName="/ppt/media/image52.png" ContentType="image/png"/>
  <Override PartName="/ppt/media/image51.png" ContentType="image/png"/>
  <Override PartName="/ppt/media/image50.png" ContentType="image/png"/>
  <Override PartName="/ppt/media/image48.wmf" ContentType="image/x-wmf"/>
  <Override PartName="/ppt/media/image47.jpeg" ContentType="image/jpeg"/>
  <Override PartName="/ppt/media/image46.jpeg" ContentType="image/jpeg"/>
  <Override PartName="/ppt/media/image45.jpeg" ContentType="image/jpeg"/>
  <Override PartName="/ppt/media/image44.jpeg" ContentType="image/jpeg"/>
  <Override PartName="/ppt/media/image43.wmf" ContentType="image/x-wmf"/>
  <Override PartName="/ppt/media/image42.wmf" ContentType="image/x-wmf"/>
  <Override PartName="/ppt/media/image41.wmf" ContentType="image/x-wmf"/>
  <Override PartName="/ppt/media/image39.jpeg" ContentType="image/jpeg"/>
  <Override PartName="/ppt/media/image38.jpeg" ContentType="image/jpeg"/>
  <Override PartName="/ppt/media/image26.wmf" ContentType="image/x-wmf"/>
  <Override PartName="/ppt/media/image29.wmf" ContentType="image/x-wmf"/>
  <Override PartName="/ppt/media/image65.png" ContentType="image/png"/>
  <Override PartName="/ppt/media/image35.wmf" ContentType="image/x-wmf"/>
  <Override PartName="/ppt/media/image36.wmf" ContentType="image/x-wmf"/>
  <Override PartName="/ppt/media/image14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0.png" ContentType="image/png"/>
  <Override PartName="/ppt/media/image11.png" ContentType="image/png"/>
  <Override PartName="/ppt/media/image8.jpeg" ContentType="image/jpeg"/>
  <Override PartName="/ppt/media/image15.png" ContentType="image/png"/>
  <Override PartName="/ppt/media/image20.png" ContentType="image/png"/>
  <Override PartName="/ppt/media/image16.wmf" ContentType="image/x-wmf"/>
  <Override PartName="/ppt/media/image21.png" ContentType="image/png"/>
  <Override PartName="/ppt/media/image17.wmf" ContentType="image/x-wmf"/>
  <Override PartName="/ppt/media/image22.png" ContentType="image/png"/>
  <Override PartName="/ppt/media/image18.wmf" ContentType="image/x-wmf"/>
  <Override PartName="/ppt/media/image23.png" ContentType="image/png"/>
  <Override PartName="/ppt/media/image49.png" ContentType="image/png"/>
  <Override PartName="/ppt/media/image19.wmf" ContentType="image/x-wmf"/>
  <Override PartName="/ppt/media/image24.png" ContentType="image/png"/>
  <Override PartName="/ppt/media/image27.png" ContentType="image/png"/>
  <Override PartName="/ppt/media/image28.wmf" ContentType="image/x-wmf"/>
  <Override PartName="/ppt/media/image33.png" ContentType="image/png"/>
  <Override PartName="/ppt/media/image64.png" ContentType="image/png"/>
  <Override PartName="/ppt/media/image9.png" ContentType="image/png"/>
  <Override PartName="/ppt/media/image62.png" ContentType="image/png"/>
  <Override PartName="/ppt/media/image60.jpeg" ContentType="image/jpeg"/>
  <Override PartName="/ppt/media/image32.wmf" ContentType="image/x-wmf"/>
  <Override PartName="/ppt/media/image7.png" ContentType="image/png"/>
  <Override PartName="/ppt/media/image2.png" ContentType="image/png"/>
  <Override PartName="/ppt/media/image40.jpeg" ContentType="image/jpeg"/>
  <Override PartName="/ppt/media/image1.png" ContentType="image/png"/>
  <Override PartName="/ppt/media/image53.wmf" ContentType="image/x-wmf"/>
  <Override PartName="/ppt/media/image3.png" ContentType="image/png"/>
  <Override PartName="/ppt/media/image54.wmf" ContentType="image/x-wmf"/>
  <Override PartName="/ppt/media/image4.png" ContentType="image/png"/>
  <Override PartName="/ppt/media/image55.wmf" ContentType="image/x-wmf"/>
  <Override PartName="/ppt/media/image30.wmf" ContentType="image/x-wmf"/>
  <Override PartName="/ppt/media/image5.png" ContentType="image/png"/>
  <Override PartName="/ppt/media/image61.png" ContentType="image/png"/>
  <Override PartName="/ppt/media/image31.wmf" ContentType="image/x-wmf"/>
  <Override PartName="/ppt/media/image6.png" ContentType="image/png"/>
  <Override PartName="/ppt/media/image58.jpeg" ContentType="image/jpeg"/>
  <Override PartName="/ppt/media/image25.jpeg" ContentType="image/jpeg"/>
  <Override PartName="/ppt/media/image34.jpeg" ContentType="image/jpe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695276E-2B6E-40E6-AB42-377BEA0E85C5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5BA461DE-B11A-48AD-908F-05F94554D5E2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479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Forelæsning: 25 personer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3AD24089-4F0C-4877-BBC8-ABA2B368E163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Two different views of the same building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Ideally we would like to find the location in the other image that </a:t>
            </a:r>
            <a:r>
              <a:rPr b="0" lang="en-US" sz="2000" spc="-1" strike="noStrike">
                <a:latin typeface="Arial"/>
              </a:rPr>
              <a:t>corresponds to the same physical location on the building.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7089E08-C268-45FB-B13C-82A74B9F61E2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Find potential matches – in principal we can have several candidates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95C11AF4-E701-4BE8-88C4-1AEAE7D730B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can </a:t>
            </a:r>
            <a:r>
              <a:rPr b="0" lang="en-US" sz="2000" spc="-1" strike="noStrike">
                <a:latin typeface="Arial"/>
              </a:rPr>
              <a:t>match </a:t>
            </a:r>
            <a:r>
              <a:rPr b="0" lang="en-US" sz="2000" spc="-1" strike="noStrike">
                <a:latin typeface="Arial"/>
              </a:rPr>
              <a:t>distin</a:t>
            </a:r>
            <a:r>
              <a:rPr b="0" lang="en-US" sz="2000" spc="-1" strike="noStrike">
                <a:latin typeface="Arial"/>
              </a:rPr>
              <a:t>ct </a:t>
            </a:r>
            <a:r>
              <a:rPr b="0" lang="en-US" sz="2000" spc="-1" strike="noStrike">
                <a:latin typeface="Arial"/>
              </a:rPr>
              <a:t>point </a:t>
            </a:r>
            <a:r>
              <a:rPr b="0" lang="en-US" sz="2000" spc="-1" strike="noStrike">
                <a:latin typeface="Arial"/>
              </a:rPr>
              <a:t>struct</a:t>
            </a:r>
            <a:r>
              <a:rPr b="0" lang="en-US" sz="2000" spc="-1" strike="noStrike">
                <a:latin typeface="Arial"/>
              </a:rPr>
              <a:t>ures, </a:t>
            </a:r>
            <a:r>
              <a:rPr b="0" lang="en-US" sz="2000" spc="-1" strike="noStrike">
                <a:latin typeface="Arial"/>
              </a:rPr>
              <a:t>but </a:t>
            </a:r>
            <a:r>
              <a:rPr b="0" lang="en-US" sz="2000" spc="-1" strike="noStrike">
                <a:latin typeface="Arial"/>
              </a:rPr>
              <a:t>curve</a:t>
            </a:r>
            <a:r>
              <a:rPr b="0" lang="en-US" sz="2000" spc="-1" strike="noStrike">
                <a:latin typeface="Arial"/>
              </a:rPr>
              <a:t>s are </a:t>
            </a:r>
            <a:r>
              <a:rPr b="0" lang="en-US" sz="2000" spc="-1" strike="noStrike">
                <a:latin typeface="Arial"/>
              </a:rPr>
              <a:t>not </a:t>
            </a:r>
            <a:r>
              <a:rPr b="0" lang="en-US" sz="2000" spc="-1" strike="noStrike">
                <a:latin typeface="Arial"/>
              </a:rPr>
              <a:t>trivial </a:t>
            </a:r>
            <a:r>
              <a:rPr b="0" lang="en-US" sz="2000" spc="-1" strike="noStrike">
                <a:latin typeface="Arial"/>
              </a:rPr>
              <a:t>to </a:t>
            </a:r>
            <a:r>
              <a:rPr b="0" lang="en-US" sz="2000" spc="-1" strike="noStrike">
                <a:latin typeface="Arial"/>
              </a:rPr>
              <a:t>match</a:t>
            </a:r>
            <a:r>
              <a:rPr b="0" lang="en-US" sz="2000" spc="-1" strike="noStrike">
                <a:latin typeface="Arial"/>
              </a:rPr>
              <a:t>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Make a </a:t>
            </a:r>
            <a:r>
              <a:rPr b="0" lang="en-US" sz="2000" spc="-1" strike="noStrike">
                <a:latin typeface="Arial"/>
              </a:rPr>
              <a:t>drawi</a:t>
            </a:r>
            <a:r>
              <a:rPr b="0" lang="en-US" sz="2000" spc="-1" strike="noStrike">
                <a:latin typeface="Arial"/>
              </a:rPr>
              <a:t>ng of </a:t>
            </a:r>
            <a:r>
              <a:rPr b="0" lang="en-US" sz="2000" spc="-1" strike="noStrike">
                <a:latin typeface="Arial"/>
              </a:rPr>
              <a:t>two </a:t>
            </a:r>
            <a:r>
              <a:rPr b="0" lang="en-US" sz="2000" spc="-1" strike="noStrike">
                <a:latin typeface="Arial"/>
              </a:rPr>
              <a:t>curve</a:t>
            </a:r>
            <a:r>
              <a:rPr b="0" lang="en-US" sz="2000" spc="-1" strike="noStrike">
                <a:latin typeface="Arial"/>
              </a:rPr>
              <a:t>s and </a:t>
            </a:r>
            <a:r>
              <a:rPr b="0" lang="en-US" sz="2000" spc="-1" strike="noStrike">
                <a:latin typeface="Arial"/>
              </a:rPr>
              <a:t>explai</a:t>
            </a:r>
            <a:r>
              <a:rPr b="0" lang="en-US" sz="2000" spc="-1" strike="noStrike">
                <a:latin typeface="Arial"/>
              </a:rPr>
              <a:t>n the </a:t>
            </a:r>
            <a:r>
              <a:rPr b="0" lang="en-US" sz="2000" spc="-1" strike="noStrike">
                <a:latin typeface="Arial"/>
              </a:rPr>
              <a:t>proble</a:t>
            </a:r>
            <a:r>
              <a:rPr b="0" lang="en-US" sz="2000" spc="-1" strike="noStrike">
                <a:latin typeface="Arial"/>
              </a:rPr>
              <a:t>m.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9B0D32F5-5654-4FAD-8A75-D62C9A21C6A2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Since not all locations are easily matched why not try to find good points to match?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Lets consider the sparse approach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C0289717-82A5-4FFC-9B34-28E1F238265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Yellow: Dark blobs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Red: Bright blobs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Scale = 4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 also trickers on edges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542E5C97-AE6F-499F-8636-DFD492D7A12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From outer space to atoms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AF0CB21-D8F3-40C4-9F25-B13941F1F7B2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Dithering effect on the cats image and the text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B737E3BF-9D0D-49C3-9D80-B843DB6D3077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Another example: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Images of Iijima have their average intensity level rescaled with the intensity of the local image patch in Koenderinks image.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can interpret this image at fine scales and see Iijima or at large scales and see Koenderink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2ECBD4AD-E193-4D2D-8E74-E51610DD8E9A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 we see the same object at different resolutions.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 is the same object but it appear differently.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How do we become robust to this effect?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Answer: Do processing at multiple scales to achieve scale invariance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C6979524-E18E-497B-90C2-0B1E0132347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Move the object slightly in front of the camera and the image changes drastically at grid scale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40DEEB67-44E6-4A47-B9DD-239939B938CC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Consider dropping this slide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A3923E4-D231-4872-BCAB-86D4D99EFA33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At scale sigma=0 we have the original image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Try to make a 3D illustration of the scale space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B4106B38-4B7F-46C0-A4AA-000E4C7553B4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is simply an implementation of scale space taking advantage of the reduction in detail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Consider adding a bit more details here: E.g. subsample by taking every second pixels after Gaussian blurring.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4E4CB226-4FE6-4BEC-A2F0-D9227CE0D5E7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The Lindeberg paper I think is overkill for them – convert it to additional material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726DBDD3-0301-4278-A040-28B0F84E92B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5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5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75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75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75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75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75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Relationship Id="rId3" Type="http://schemas.openxmlformats.org/officeDocument/2006/relationships/image" Target="../media/image43.wmf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image" Target="../media/image54.wmf"/><Relationship Id="rId3" Type="http://schemas.openxmlformats.org/officeDocument/2006/relationships/image" Target="../media/image55.wmf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png"/><Relationship Id="rId7" Type="http://schemas.openxmlformats.org/officeDocument/2006/relationships/slideLayout" Target="../slideLayouts/slideLayout71.xml"/><Relationship Id="rId8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76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6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image" Target="../media/image19.wm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85800" y="2130480"/>
            <a:ext cx="7771320" cy="1468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Corners and</a:t>
            </a:r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Points Matching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1371600" y="3886200"/>
            <a:ext cx="6399720" cy="1751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François Lauze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611280" y="476280"/>
            <a:ext cx="6768000" cy="819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 E P A R T M E N T  O F  C O M P U T E R  S C I E N C E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 N I V E R S I T Y   O F   C O P E N H A G E N</a:t>
            </a:r>
            <a:br/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548640" y="1828800"/>
            <a:ext cx="8321040" cy="748440"/>
          </a:xfrm>
          <a:prstGeom prst="rect">
            <a:avLst/>
          </a:prstGeom>
          <a:ln w="27360"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Eigenvalues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6" name="TextShape 2"/>
          <p:cNvSpPr txBox="1"/>
          <p:nvPr/>
        </p:nvSpPr>
        <p:spPr>
          <a:xfrm>
            <a:off x="406080" y="4572000"/>
            <a:ext cx="4440240" cy="402840"/>
          </a:xfrm>
          <a:prstGeom prst="rect">
            <a:avLst/>
          </a:prstGeom>
          <a:noFill/>
          <a:ln w="27360">
            <a:noFill/>
          </a:ln>
        </p:spPr>
        <p:txBody>
          <a:bodyPr lIns="90000" rIns="90000" tIns="45000" bIns="45000"/>
          <a:p>
            <a:r>
              <a:rPr b="0" lang="en-US" sz="2200" spc="-1" strike="noStrike">
                <a:latin typeface="Arial"/>
              </a:rPr>
              <a:t>The roots are the eigenvalues of </a:t>
            </a:r>
            <a:r>
              <a:rPr b="0" i="1" lang="en-US" sz="2200" spc="-1" strike="noStrike">
                <a:latin typeface="Arial"/>
              </a:rPr>
              <a:t>T</a:t>
            </a:r>
            <a:endParaRPr b="1" i="1" lang="en-US" sz="22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537480" y="3007800"/>
            <a:ext cx="5771880" cy="1338840"/>
          </a:xfrm>
          <a:prstGeom prst="rect">
            <a:avLst/>
          </a:prstGeom>
          <a:ln w="27360">
            <a:noFill/>
          </a:ln>
        </p:spPr>
      </p:pic>
      <p:pic>
        <p:nvPicPr>
          <p:cNvPr id="348" name="" descr=""/>
          <p:cNvPicPr/>
          <p:nvPr/>
        </p:nvPicPr>
        <p:blipFill>
          <a:blip r:embed="rId3">
            <a:alphaModFix amt="12000"/>
          </a:blip>
          <a:stretch/>
        </p:blipFill>
        <p:spPr>
          <a:xfrm>
            <a:off x="2560320" y="5088600"/>
            <a:ext cx="3840480" cy="152208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Eigenvectors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457200" y="1608840"/>
            <a:ext cx="8503920" cy="4840560"/>
          </a:xfrm>
          <a:prstGeom prst="rect">
            <a:avLst/>
          </a:prstGeom>
          <a:noFill/>
          <a:ln w="27360">
            <a:noFill/>
          </a:ln>
        </p:spPr>
        <p:txBody>
          <a:bodyPr lIns="90000" rIns="90000" tIns="45000" bIns="45000"/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</a:rPr>
              <a:t>They are the vectors </a:t>
            </a:r>
            <a:r>
              <a:rPr b="0" i="1" lang="en-US" sz="2200" spc="-1" strike="noStrike">
                <a:latin typeface="Arial"/>
              </a:rPr>
              <a:t>x </a:t>
            </a:r>
            <a:r>
              <a:rPr b="0" lang="en-US" sz="2200" spc="-1" strike="noStrike">
                <a:latin typeface="Arial"/>
              </a:rPr>
              <a:t>for which</a:t>
            </a:r>
            <a:r>
              <a:rPr b="0" i="1" lang="en-US" sz="2200" spc="-1" strike="noStrike">
                <a:latin typeface="Arial"/>
              </a:rPr>
              <a:t> Tx = </a:t>
            </a:r>
            <a:r>
              <a:rPr b="0" i="1" lang="en-US" sz="2200" spc="-1" strike="noStrike">
                <a:latin typeface="Arial"/>
                <a:ea typeface="Arial"/>
              </a:rPr>
              <a:t>λ</a:t>
            </a:r>
            <a:r>
              <a:rPr b="0" i="1" lang="en-US" sz="2200" spc="-1" strike="noStrike">
                <a:latin typeface="Arial"/>
                <a:ea typeface="Arial"/>
              </a:rPr>
              <a:t>x, </a:t>
            </a:r>
            <a:r>
              <a:rPr b="0" lang="en-US" sz="2200" spc="-1" strike="noStrike">
                <a:latin typeface="Arial"/>
                <a:ea typeface="Arial"/>
              </a:rPr>
              <a:t>with</a:t>
            </a:r>
            <a:r>
              <a:rPr b="0" i="1" lang="en-US" sz="2200" spc="-1" strike="noStrike">
                <a:latin typeface="Arial"/>
                <a:ea typeface="Arial"/>
              </a:rPr>
              <a:t> </a:t>
            </a:r>
            <a:r>
              <a:rPr b="0" i="1" lang="en-US" sz="2200" spc="-1" strike="noStrike">
                <a:latin typeface="Arial"/>
                <a:ea typeface="Arial"/>
              </a:rPr>
              <a:t>λ </a:t>
            </a:r>
            <a:r>
              <a:rPr b="0" lang="en-US" sz="2200" spc="-1" strike="noStrike">
                <a:latin typeface="Arial"/>
                <a:ea typeface="Arial"/>
              </a:rPr>
              <a:t>one of the</a:t>
            </a:r>
            <a:r>
              <a:rPr b="0" i="1" lang="en-US" sz="2200" spc="-1" strike="noStrike">
                <a:latin typeface="Arial"/>
                <a:ea typeface="Arial"/>
              </a:rPr>
              <a:t> eigenvalues </a:t>
            </a:r>
            <a:r>
              <a:rPr b="0" lang="en-US" sz="2200" spc="-1" strike="noStrike">
                <a:latin typeface="Arial"/>
                <a:ea typeface="Arial"/>
              </a:rPr>
              <a:t>i.e. one of the </a:t>
            </a:r>
            <a:r>
              <a:rPr b="1" i="1" lang="en-US" sz="2200" spc="-1" strike="noStrike">
                <a:latin typeface="Arial"/>
                <a:ea typeface="Arial"/>
              </a:rPr>
              <a:t> </a:t>
            </a:r>
            <a:r>
              <a:rPr b="0" i="1" lang="en-US" sz="2200" spc="-1" strike="noStrike">
                <a:latin typeface="Arial"/>
                <a:ea typeface="Arial"/>
              </a:rPr>
              <a:t>λ</a:t>
            </a:r>
            <a:r>
              <a:rPr b="0" i="1" lang="en-US" sz="2200" spc="-1" strike="noStrike" baseline="-33000">
                <a:latin typeface="Arial"/>
                <a:ea typeface="Arial"/>
              </a:rPr>
              <a:t>1</a:t>
            </a:r>
            <a:r>
              <a:rPr b="0" lang="en-US" sz="2200" spc="-1" strike="noStrike">
                <a:latin typeface="Arial"/>
                <a:ea typeface="Arial"/>
              </a:rPr>
              <a:t> or</a:t>
            </a:r>
            <a:r>
              <a:rPr b="1" i="1" lang="en-US" sz="2200" spc="-1" strike="noStrike">
                <a:latin typeface="Arial"/>
                <a:ea typeface="Arial"/>
              </a:rPr>
              <a:t> </a:t>
            </a:r>
            <a:r>
              <a:rPr b="0" i="1" lang="en-US" sz="2200" spc="-1" strike="noStrike">
                <a:latin typeface="Arial"/>
                <a:ea typeface="Arial"/>
              </a:rPr>
              <a:t>λ</a:t>
            </a:r>
            <a:r>
              <a:rPr b="0" i="1" lang="en-US" sz="2200" spc="-1" strike="noStrike" baseline="-33000">
                <a:latin typeface="Arial"/>
                <a:ea typeface="Arial"/>
              </a:rPr>
              <a:t>2</a:t>
            </a:r>
            <a:r>
              <a:rPr b="0" i="1" lang="en-US" sz="2200" spc="-1" strike="noStrike">
                <a:latin typeface="Arial"/>
                <a:ea typeface="Arial"/>
              </a:rPr>
              <a:t> </a:t>
            </a:r>
            <a:r>
              <a:rPr b="0" lang="en-US" sz="2200" spc="-1" strike="noStrike">
                <a:latin typeface="Arial"/>
                <a:ea typeface="Arial"/>
              </a:rPr>
              <a:t>from previous slide.</a:t>
            </a:r>
            <a:endParaRPr b="1" i="1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1" i="1" lang="en-US" sz="2200" spc="-1" strike="noStrike">
              <a:latin typeface="Arial"/>
            </a:endParaRPr>
          </a:p>
          <a:p>
            <a:endParaRPr b="1" i="1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  <a:ea typeface="Arial"/>
              </a:rPr>
              <a:t>There are infinitely many solutions!</a:t>
            </a:r>
            <a:endParaRPr b="1" i="1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1" i="1" lang="en-US" sz="2200" spc="-1" strike="noStrike">
              <a:latin typeface="Arial"/>
            </a:endParaRPr>
          </a:p>
          <a:p>
            <a:endParaRPr b="1" i="1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latin typeface="Arial"/>
                <a:ea typeface="Arial"/>
              </a:rPr>
              <a:t>If</a:t>
            </a:r>
            <a:r>
              <a:rPr b="0" i="1" lang="en-US" sz="2600" spc="-1" strike="noStrike">
                <a:latin typeface="Arial"/>
                <a:ea typeface="Arial"/>
              </a:rPr>
              <a:t> </a:t>
            </a:r>
            <a:r>
              <a:rPr b="0" i="1" lang="en-US" sz="2200" spc="-1" strike="noStrike">
                <a:latin typeface="Arial"/>
                <a:ea typeface="Arial"/>
              </a:rPr>
              <a:t>λ</a:t>
            </a:r>
            <a:r>
              <a:rPr b="1" i="1" lang="en-US" sz="2200" spc="-1" strike="noStrike" baseline="-33000">
                <a:latin typeface="Arial"/>
                <a:ea typeface="Arial"/>
              </a:rPr>
              <a:t>1 </a:t>
            </a:r>
            <a:r>
              <a:rPr b="0" i="1" lang="en-US" sz="2200" spc="-1" strike="noStrike">
                <a:latin typeface="Arial"/>
                <a:ea typeface="Arial"/>
              </a:rPr>
              <a:t>≠ </a:t>
            </a:r>
            <a:r>
              <a:rPr b="0" i="1" lang="en-US" sz="2200" spc="-1" strike="noStrike">
                <a:latin typeface="Arial"/>
                <a:ea typeface="Arial"/>
              </a:rPr>
              <a:t>λ</a:t>
            </a:r>
            <a:r>
              <a:rPr b="0" i="1" lang="en-US" sz="2200" spc="-1" strike="noStrike" baseline="-33000">
                <a:latin typeface="Arial"/>
                <a:ea typeface="Arial"/>
              </a:rPr>
              <a:t>2</a:t>
            </a:r>
            <a:r>
              <a:rPr b="0" i="1" lang="en-US" sz="2200" spc="-1" strike="noStrike">
                <a:latin typeface="Arial"/>
                <a:ea typeface="Arial"/>
              </a:rPr>
              <a:t>, </a:t>
            </a:r>
            <a:r>
              <a:rPr b="0" lang="en-US" sz="2200" spc="-1" strike="noStrike">
                <a:latin typeface="Arial"/>
                <a:ea typeface="Arial"/>
              </a:rPr>
              <a:t>there is one</a:t>
            </a:r>
            <a:r>
              <a:rPr b="0" i="1" lang="en-US" sz="2200" spc="-1" strike="noStrike">
                <a:latin typeface="Arial"/>
                <a:ea typeface="Arial"/>
              </a:rPr>
              <a:t> vector line </a:t>
            </a:r>
            <a:r>
              <a:rPr b="0" lang="en-US" sz="2200" spc="-1" strike="noStrike">
                <a:latin typeface="Arial"/>
                <a:ea typeface="Arial"/>
              </a:rPr>
              <a:t>of solution per eigenvalue, i.e. two eigenvectors for the same eigenvalue are multiple of each others. So we can choose an eigenvector with norm 1. Still there are two choices: </a:t>
            </a:r>
            <a:r>
              <a:rPr b="0" i="1" lang="en-US" sz="2200" spc="-1" strike="noStrike">
                <a:latin typeface="Arial"/>
                <a:ea typeface="Arial"/>
              </a:rPr>
              <a:t>x</a:t>
            </a:r>
            <a:r>
              <a:rPr b="0" lang="en-US" sz="2200" spc="-1" strike="noStrike">
                <a:latin typeface="Arial"/>
                <a:ea typeface="Arial"/>
              </a:rPr>
              <a:t> or </a:t>
            </a:r>
            <a:r>
              <a:rPr b="0" i="1" lang="en-US" sz="2200" spc="-1" strike="noStrike">
                <a:latin typeface="Arial"/>
                <a:ea typeface="Arial"/>
              </a:rPr>
              <a:t>-x</a:t>
            </a:r>
            <a:r>
              <a:rPr b="0" lang="en-US" sz="2200" spc="-1" strike="noStrike">
                <a:latin typeface="Arial"/>
                <a:ea typeface="Arial"/>
              </a:rPr>
              <a:t> </a:t>
            </a:r>
            <a:endParaRPr b="1" i="1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1" i="1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1" i="1" lang="en-US" sz="2200" spc="-1" strike="noStrike">
              <a:latin typeface="Arial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latin typeface="Arial"/>
                <a:ea typeface="Arial"/>
              </a:rPr>
              <a:t>This is what Python or Matlab returns when asked to compute eigenvectors (</a:t>
            </a:r>
            <a:r>
              <a:rPr b="0" i="1" lang="en-US" sz="2200" spc="-1" strike="noStrike">
                <a:latin typeface="Arial"/>
                <a:ea typeface="Arial"/>
              </a:rPr>
              <a:t>x</a:t>
            </a:r>
            <a:r>
              <a:rPr b="0" lang="en-US" sz="2200" spc="-1" strike="noStrike">
                <a:latin typeface="Arial"/>
                <a:ea typeface="Arial"/>
              </a:rPr>
              <a:t> or </a:t>
            </a:r>
            <a:r>
              <a:rPr b="0" i="1" lang="en-US" sz="2200" spc="-1" strike="noStrike">
                <a:latin typeface="Arial"/>
                <a:ea typeface="Arial"/>
              </a:rPr>
              <a:t>-x </a:t>
            </a:r>
            <a:r>
              <a:rPr b="0" lang="en-US" sz="2200" spc="-1" strike="noStrike">
                <a:latin typeface="Arial"/>
                <a:ea typeface="Arial"/>
              </a:rPr>
              <a:t>just by chance).  </a:t>
            </a:r>
            <a:endParaRPr b="1" i="1" lang="en-US" sz="22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Shi-Tomasi corner detection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2" name="Content Placeholder 3" descr=""/>
          <p:cNvPicPr/>
          <p:nvPr/>
        </p:nvPicPr>
        <p:blipFill>
          <a:blip r:embed="rId1">
            <a:alphaModFix amt="12000"/>
          </a:blip>
          <a:srcRect l="0" t="13333" r="0" b="13333"/>
          <a:stretch/>
        </p:blipFill>
        <p:spPr>
          <a:xfrm>
            <a:off x="378360" y="1556640"/>
            <a:ext cx="8307360" cy="45684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Harris corners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Harris detector builds on the same structure tensor T.  Harris and Stephens wanted to speed up and avoid the square root extraction.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want: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Where 0 &lt; a &lt; 1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Corresponding to the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central area of the figure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1041480" y="3708360"/>
            <a:ext cx="1967760" cy="71064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4841640" y="2679120"/>
            <a:ext cx="3662280" cy="399600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"/>
          <p:cNvSpPr/>
          <p:nvPr/>
        </p:nvSpPr>
        <p:spPr>
          <a:xfrm>
            <a:off x="467640" y="19890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 function that is positive in the central area is: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Rewrite: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       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4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use that              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     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2108160" y="2616120"/>
            <a:ext cx="4469760" cy="53280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1803960" y="4480560"/>
            <a:ext cx="1129680" cy="71064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3">
            <a:alphaModFix amt="12000"/>
          </a:blip>
          <a:stretch/>
        </p:blipFill>
        <p:spPr>
          <a:xfrm>
            <a:off x="2743200" y="5120640"/>
            <a:ext cx="2894760" cy="430920"/>
          </a:xfrm>
          <a:prstGeom prst="rect">
            <a:avLst/>
          </a:prstGeom>
          <a:ln>
            <a:noFill/>
          </a:ln>
        </p:spPr>
      </p:pic>
      <p:pic>
        <p:nvPicPr>
          <p:cNvPr id="362" name="" descr=""/>
          <p:cNvPicPr/>
          <p:nvPr/>
        </p:nvPicPr>
        <p:blipFill>
          <a:blip r:embed="rId4">
            <a:alphaModFix amt="12000"/>
          </a:blip>
          <a:stretch/>
        </p:blipFill>
        <p:spPr>
          <a:xfrm>
            <a:off x="1758240" y="5695560"/>
            <a:ext cx="2996640" cy="43092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5">
            <a:alphaModFix amt="12000"/>
          </a:blip>
          <a:stretch/>
        </p:blipFill>
        <p:spPr>
          <a:xfrm>
            <a:off x="2933640" y="3327480"/>
            <a:ext cx="3187080" cy="115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Harris detector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57200" y="1600200"/>
            <a:ext cx="8228520" cy="470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get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mark corner points as the ones with locally maximum value of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&gt; 0.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value of k must be &lt; 0.25.  Often values between 0.15 and 0.20 are used.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detector may (as the other detectors) be extended to multiple scales.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1967760" y="1642320"/>
            <a:ext cx="3512520" cy="39780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 Harris corner detection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8" name="Content Placeholder 3" descr=""/>
          <p:cNvPicPr/>
          <p:nvPr/>
        </p:nvPicPr>
        <p:blipFill>
          <a:blip r:embed="rId1">
            <a:alphaModFix amt="12000"/>
          </a:blip>
          <a:srcRect l="0" t="13333" r="0" b="13333"/>
          <a:stretch/>
        </p:blipFill>
        <p:spPr>
          <a:xfrm>
            <a:off x="457200" y="1600200"/>
            <a:ext cx="8228520" cy="45248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 detectors: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Harris corners (fixed scale)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0" name="Content Placeholder 3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1170720" y="1600200"/>
            <a:ext cx="6801480" cy="45248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Plessey corner detector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Plessey approach avoid the constant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using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Where the determinant and trace is defined as before.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Corner points are marked when the measure locally is maximal.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measure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Det/Tr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is found to be the harmonic mean of the two eigenvalues, i.e.: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3683160" y="4927680"/>
            <a:ext cx="888120" cy="1167840"/>
          </a:xfrm>
          <a:prstGeom prst="rect">
            <a:avLst/>
          </a:prstGeom>
          <a:ln>
            <a:noFill/>
          </a:ln>
        </p:spPr>
      </p:pic>
      <p:sp>
        <p:nvSpPr>
          <p:cNvPr id="374" name="TextShape 3"/>
          <p:cNvSpPr txBox="1"/>
          <p:nvPr/>
        </p:nvSpPr>
        <p:spPr>
          <a:xfrm>
            <a:off x="2248560" y="2194560"/>
            <a:ext cx="1125720" cy="316080"/>
          </a:xfrm>
          <a:prstGeom prst="rect">
            <a:avLst/>
          </a:prstGeom>
          <a:noFill/>
          <a:ln w="27360">
            <a:noFill/>
          </a:ln>
        </p:spPr>
        <p:txBody>
          <a:bodyPr lIns="90000" rIns="90000" tIns="45000" bIns="45000"/>
          <a:p>
            <a:r>
              <a:rPr b="0" lang="en-US" sz="1600" spc="-1" strike="noStrike">
                <a:latin typeface="Arial"/>
              </a:rPr>
              <a:t>Plessey =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3395160" y="2103120"/>
            <a:ext cx="1085400" cy="58068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Plessey corner detection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7" name="Content Placeholder 3" descr=""/>
          <p:cNvPicPr/>
          <p:nvPr/>
        </p:nvPicPr>
        <p:blipFill>
          <a:blip r:embed="rId1">
            <a:alphaModFix amt="12000"/>
          </a:blip>
          <a:srcRect l="0" t="13333" r="0" b="13333"/>
          <a:stretch/>
        </p:blipFill>
        <p:spPr>
          <a:xfrm>
            <a:off x="457200" y="1600200"/>
            <a:ext cx="8228520" cy="45248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274680"/>
            <a:ext cx="1233360" cy="632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Today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Corners – statistical analysis of gradient directions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Harris, Plessey mf.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points matching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 to descriptors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Many other corner/interest point detectors exist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You should be aware that you have only heard a fraction of the story. 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Another detector mark points where is iso-intensity curve through the point bends locally maximal.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You may check:</a:t>
            </a:r>
            <a:endParaRPr b="0" lang="en-US" sz="2400" spc="-1" strike="noStrike">
              <a:latin typeface="Arial"/>
            </a:endParaRPr>
          </a:p>
          <a:p>
            <a:pPr lvl="1" marL="857160" indent="-456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Kitchen operator</a:t>
            </a:r>
            <a:endParaRPr b="0" lang="en-US" sz="2000" spc="-1" strike="noStrike">
              <a:latin typeface="Arial"/>
            </a:endParaRPr>
          </a:p>
          <a:p>
            <a:pPr lvl="1" marL="857160" indent="-456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Förstner corner detector</a:t>
            </a:r>
            <a:endParaRPr b="0" lang="en-US" sz="2000" spc="-1" strike="noStrike">
              <a:latin typeface="Arial"/>
            </a:endParaRPr>
          </a:p>
          <a:p>
            <a:pPr lvl="1" marL="857160" indent="-456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Susan corner detector</a:t>
            </a:r>
            <a:endParaRPr b="0" lang="en-US" sz="2000" spc="-1" strike="noStrike">
              <a:latin typeface="Arial"/>
            </a:endParaRPr>
          </a:p>
          <a:p>
            <a:pPr marL="399960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39996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Whatever you choose, be prepared to get something else compared to what you expected.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Now we are going to use the interest points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Consider the problem of matching two or more images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Relevant for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3D reconstruction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Content-based image retrieval 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 detection and recognition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tasks...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611640" y="4941000"/>
            <a:ext cx="799164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 general (if we do not know a lot about from where the images are taken) a point in one image may match any point in the other image.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Fundamental Question: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Where did the underlying feature go?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4" name="Picture 3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4572000" y="2446200"/>
            <a:ext cx="4342320" cy="2886480"/>
          </a:xfrm>
          <a:prstGeom prst="rect">
            <a:avLst/>
          </a:prstGeom>
          <a:ln w="9360">
            <a:noFill/>
          </a:ln>
        </p:spPr>
      </p:pic>
      <p:pic>
        <p:nvPicPr>
          <p:cNvPr id="385" name="Picture 4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152280" y="2446200"/>
            <a:ext cx="4342320" cy="2886480"/>
          </a:xfrm>
          <a:prstGeom prst="rect">
            <a:avLst/>
          </a:prstGeom>
          <a:ln w="9360">
            <a:noFill/>
          </a:ln>
        </p:spPr>
      </p:pic>
      <p:grpSp>
        <p:nvGrpSpPr>
          <p:cNvPr id="386" name="Group 2"/>
          <p:cNvGrpSpPr/>
          <p:nvPr/>
        </p:nvGrpSpPr>
        <p:grpSpPr>
          <a:xfrm>
            <a:off x="1828800" y="2743200"/>
            <a:ext cx="4495680" cy="1143000"/>
            <a:chOff x="1828800" y="2743200"/>
            <a:chExt cx="4495680" cy="1143000"/>
          </a:xfrm>
        </p:grpSpPr>
        <p:grpSp>
          <p:nvGrpSpPr>
            <p:cNvPr id="387" name="Group 3"/>
            <p:cNvGrpSpPr/>
            <p:nvPr/>
          </p:nvGrpSpPr>
          <p:grpSpPr>
            <a:xfrm>
              <a:off x="1828800" y="2819160"/>
              <a:ext cx="4495680" cy="1067040"/>
              <a:chOff x="1828800" y="2819160"/>
              <a:chExt cx="4495680" cy="1067040"/>
            </a:xfrm>
          </p:grpSpPr>
          <p:sp>
            <p:nvSpPr>
              <p:cNvPr id="388" name="CustomShape 4"/>
              <p:cNvSpPr/>
              <p:nvPr/>
            </p:nvSpPr>
            <p:spPr>
              <a:xfrm>
                <a:off x="1828800" y="3124080"/>
                <a:ext cx="303840" cy="227520"/>
              </a:xfrm>
              <a:prstGeom prst="rect">
                <a:avLst/>
              </a:prstGeom>
              <a:noFill/>
              <a:ln w="1260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Line 5"/>
              <p:cNvSpPr/>
              <p:nvPr/>
            </p:nvSpPr>
            <p:spPr>
              <a:xfrm flipV="1">
                <a:off x="2133360" y="3124080"/>
                <a:ext cx="4191120" cy="763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Line 6"/>
              <p:cNvSpPr/>
              <p:nvPr/>
            </p:nvSpPr>
            <p:spPr>
              <a:xfrm>
                <a:off x="2133360" y="3200400"/>
                <a:ext cx="4191120" cy="6858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Line 7"/>
              <p:cNvSpPr/>
              <p:nvPr/>
            </p:nvSpPr>
            <p:spPr>
              <a:xfrm flipV="1">
                <a:off x="2133360" y="2819160"/>
                <a:ext cx="3200400" cy="381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2" name="CustomShape 8"/>
            <p:cNvSpPr/>
            <p:nvPr/>
          </p:nvSpPr>
          <p:spPr>
            <a:xfrm>
              <a:off x="2201040" y="2743200"/>
              <a:ext cx="306720" cy="3639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93" name="CustomShape 9"/>
          <p:cNvSpPr/>
          <p:nvPr/>
        </p:nvSpPr>
        <p:spPr>
          <a:xfrm>
            <a:off x="467640" y="5661360"/>
            <a:ext cx="8208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Matching: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Ideally, we want to find the location in the other image which corresponds to the same physical location on the building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Strategy Illustrated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5" name="Picture 4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1619640" y="1196640"/>
            <a:ext cx="4679280" cy="3743280"/>
          </a:xfrm>
          <a:prstGeom prst="rect">
            <a:avLst/>
          </a:prstGeom>
          <a:ln w="9360">
            <a:noFill/>
          </a:ln>
        </p:spPr>
      </p:pic>
      <p:pic>
        <p:nvPicPr>
          <p:cNvPr id="396" name="Picture 5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6440760" y="4732560"/>
            <a:ext cx="2522520" cy="2041200"/>
          </a:xfrm>
          <a:prstGeom prst="rect">
            <a:avLst/>
          </a:prstGeom>
          <a:ln w="9360">
            <a:noFill/>
          </a:ln>
        </p:spPr>
      </p:pic>
      <p:pic>
        <p:nvPicPr>
          <p:cNvPr id="397" name="Picture 6" descr=""/>
          <p:cNvPicPr/>
          <p:nvPr/>
        </p:nvPicPr>
        <p:blipFill>
          <a:blip r:embed="rId3">
            <a:alphaModFix amt="12000"/>
          </a:blip>
          <a:stretch/>
        </p:blipFill>
        <p:spPr>
          <a:xfrm>
            <a:off x="467640" y="4732560"/>
            <a:ext cx="2547000" cy="20653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Not all image patches can be matched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9" name="Picture 3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4572000" y="2446200"/>
            <a:ext cx="4342320" cy="2886480"/>
          </a:xfrm>
          <a:prstGeom prst="rect">
            <a:avLst/>
          </a:prstGeom>
          <a:ln w="9360">
            <a:noFill/>
          </a:ln>
        </p:spPr>
      </p:pic>
      <p:pic>
        <p:nvPicPr>
          <p:cNvPr id="400" name="Picture 4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152280" y="2446200"/>
            <a:ext cx="4342320" cy="2886480"/>
          </a:xfrm>
          <a:prstGeom prst="rect">
            <a:avLst/>
          </a:prstGeom>
          <a:ln w="9360">
            <a:noFill/>
          </a:ln>
        </p:spPr>
      </p:pic>
      <p:grpSp>
        <p:nvGrpSpPr>
          <p:cNvPr id="401" name="Group 2"/>
          <p:cNvGrpSpPr/>
          <p:nvPr/>
        </p:nvGrpSpPr>
        <p:grpSpPr>
          <a:xfrm>
            <a:off x="1828800" y="2743200"/>
            <a:ext cx="4495680" cy="1143000"/>
            <a:chOff x="1828800" y="2743200"/>
            <a:chExt cx="4495680" cy="1143000"/>
          </a:xfrm>
        </p:grpSpPr>
        <p:grpSp>
          <p:nvGrpSpPr>
            <p:cNvPr id="402" name="Group 3"/>
            <p:cNvGrpSpPr/>
            <p:nvPr/>
          </p:nvGrpSpPr>
          <p:grpSpPr>
            <a:xfrm>
              <a:off x="1828800" y="2819160"/>
              <a:ext cx="4495680" cy="1067040"/>
              <a:chOff x="1828800" y="2819160"/>
              <a:chExt cx="4495680" cy="1067040"/>
            </a:xfrm>
          </p:grpSpPr>
          <p:sp>
            <p:nvSpPr>
              <p:cNvPr id="403" name="CustomShape 4"/>
              <p:cNvSpPr/>
              <p:nvPr/>
            </p:nvSpPr>
            <p:spPr>
              <a:xfrm>
                <a:off x="1828800" y="3124080"/>
                <a:ext cx="303840" cy="227520"/>
              </a:xfrm>
              <a:prstGeom prst="rect">
                <a:avLst/>
              </a:prstGeom>
              <a:noFill/>
              <a:ln w="1260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" name="Line 5"/>
              <p:cNvSpPr/>
              <p:nvPr/>
            </p:nvSpPr>
            <p:spPr>
              <a:xfrm flipV="1">
                <a:off x="2133360" y="3124080"/>
                <a:ext cx="4191120" cy="763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" name="Line 6"/>
              <p:cNvSpPr/>
              <p:nvPr/>
            </p:nvSpPr>
            <p:spPr>
              <a:xfrm>
                <a:off x="2133360" y="3200400"/>
                <a:ext cx="4191120" cy="6858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" name="Line 7"/>
              <p:cNvSpPr/>
              <p:nvPr/>
            </p:nvSpPr>
            <p:spPr>
              <a:xfrm flipV="1">
                <a:off x="2133360" y="2819160"/>
                <a:ext cx="3200400" cy="381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7" name="CustomShape 8"/>
            <p:cNvSpPr/>
            <p:nvPr/>
          </p:nvSpPr>
          <p:spPr>
            <a:xfrm>
              <a:off x="2201040" y="2743200"/>
              <a:ext cx="306720" cy="36396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08" name="CustomShape 9"/>
          <p:cNvSpPr/>
          <p:nvPr/>
        </p:nvSpPr>
        <p:spPr>
          <a:xfrm>
            <a:off x="304920" y="5638680"/>
            <a:ext cx="86094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be able to figure out which points belongs to which we need a bit of structure: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Sky patches are impossible to match. Occluded areas cannot be matched. Repetitive structures like windows may easily be mismatched.</a:t>
            </a:r>
            <a:br/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Dense versus sparse matching?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0" name="Picture 3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4572000" y="2446200"/>
            <a:ext cx="4342320" cy="2886480"/>
          </a:xfrm>
          <a:prstGeom prst="rect">
            <a:avLst/>
          </a:prstGeom>
          <a:ln w="9360">
            <a:noFill/>
          </a:ln>
        </p:spPr>
      </p:pic>
      <p:pic>
        <p:nvPicPr>
          <p:cNvPr id="411" name="Picture 4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152280" y="2446200"/>
            <a:ext cx="4342320" cy="2886480"/>
          </a:xfrm>
          <a:prstGeom prst="rect">
            <a:avLst/>
          </a:prstGeom>
          <a:ln w="9360"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457200" y="5562720"/>
            <a:ext cx="845712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Dense : Match all pixels in the images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Sparse: Match a subset of positions in the images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Both approaches have merit, but dense is computationally expensive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Salient points = Interests points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or Salient points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Local structure that appear distinct from the image in the surrounding region of the salient point.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already know to detect such points!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Terminology: Salient points aka interest points aka key points aka features (old confusing terminology)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Problem: How dense do we need the points?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 detectors: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blobs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6" name="Content Placeholder 3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1188000" y="1611720"/>
            <a:ext cx="6766920" cy="45018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How do we know the size of things?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ctr">
              <a:lnSpc>
                <a:spcPct val="100000"/>
              </a:lnSpc>
              <a:spcBef>
                <a:spcPts val="479"/>
              </a:spcBef>
            </a:pPr>
            <a:endParaRPr b="0" lang="en-US" sz="1400" spc="-1" strike="noStrike">
              <a:latin typeface="Arial"/>
            </a:endParaRPr>
          </a:p>
          <a:p>
            <a:pPr marL="343080" indent="-342000" algn="ctr">
              <a:lnSpc>
                <a:spcPct val="100000"/>
              </a:lnSpc>
              <a:spcBef>
                <a:spcPts val="479"/>
              </a:spcBef>
            </a:pPr>
            <a:endParaRPr b="0" lang="en-US" sz="1400" spc="-1" strike="noStrike">
              <a:latin typeface="Arial"/>
            </a:endParaRPr>
          </a:p>
          <a:p>
            <a:pPr marL="343080" indent="-342000" algn="ctr">
              <a:lnSpc>
                <a:spcPct val="100000"/>
              </a:lnSpc>
              <a:spcBef>
                <a:spcPts val="479"/>
              </a:spcBef>
            </a:pPr>
            <a:endParaRPr b="0" lang="en-US" sz="1400" spc="-1" strike="noStrike">
              <a:latin typeface="Arial"/>
            </a:endParaRPr>
          </a:p>
          <a:p>
            <a:pPr marL="343080" indent="-342000" algn="ctr">
              <a:lnSpc>
                <a:spcPct val="100000"/>
              </a:lnSpc>
              <a:spcBef>
                <a:spcPts val="479"/>
              </a:spcBef>
            </a:pPr>
            <a:endParaRPr b="0" lang="en-US" sz="1400" spc="-1" strike="noStrike">
              <a:latin typeface="Arial"/>
            </a:endParaRPr>
          </a:p>
          <a:p>
            <a:pPr marL="343080" indent="-342000"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Multi-Scale analysis</a:t>
            </a:r>
            <a:endParaRPr b="0" lang="en-US" sz="2400" spc="-1" strike="noStrike">
              <a:latin typeface="Arial"/>
            </a:endParaRPr>
          </a:p>
          <a:p>
            <a:pPr marL="343080" indent="-342000"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 Introduction to Scale Space Theory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609480" y="609480"/>
            <a:ext cx="8228520" cy="76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Measurements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measure?</a:t>
            </a:r>
            <a:br/>
            <a:endParaRPr b="0" lang="en-US" sz="2400" spc="-1" strike="noStrike">
              <a:latin typeface="Arial"/>
            </a:endParaRPr>
          </a:p>
        </p:txBody>
      </p:sp>
      <p:pic>
        <p:nvPicPr>
          <p:cNvPr id="420" name="Picture 9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684360" y="1844640"/>
            <a:ext cx="7631640" cy="3727800"/>
          </a:xfrm>
          <a:prstGeom prst="rect">
            <a:avLst/>
          </a:prstGeom>
          <a:ln w="9360">
            <a:noFill/>
          </a:ln>
        </p:spPr>
      </p:pic>
      <p:sp>
        <p:nvSpPr>
          <p:cNvPr id="421" name="CustomShape 2"/>
          <p:cNvSpPr/>
          <p:nvPr/>
        </p:nvSpPr>
        <p:spPr>
          <a:xfrm>
            <a:off x="6781680" y="6473880"/>
            <a:ext cx="3275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67640" y="274680"/>
            <a:ext cx="8218080" cy="776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Corners and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395640" y="1556640"/>
            <a:ext cx="8290080" cy="4568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exist a number of approaches to corner detecting. Here we will focus on a single type based on analyzing the statistics of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gradients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3078360" y="2810880"/>
            <a:ext cx="4937760" cy="3707640"/>
          </a:xfrm>
          <a:prstGeom prst="rect">
            <a:avLst/>
          </a:prstGeom>
          <a:ln w="27360"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5721120" y="2969280"/>
            <a:ext cx="91440" cy="91440"/>
          </a:xfrm>
          <a:prstGeom prst="ellipse">
            <a:avLst/>
          </a:prstGeom>
          <a:solidFill>
            <a:srgbClr val="729fcf">
              <a:alpha val="12000"/>
            </a:srgbClr>
          </a:solidFill>
          <a:ln w="27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4"/>
          <p:cNvSpPr/>
          <p:nvPr/>
        </p:nvSpPr>
        <p:spPr>
          <a:xfrm flipH="1">
            <a:off x="1280160" y="3017520"/>
            <a:ext cx="4440960" cy="64008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5443920" y="3048120"/>
            <a:ext cx="91440" cy="91440"/>
          </a:xfrm>
          <a:prstGeom prst="ellipse">
            <a:avLst/>
          </a:prstGeom>
          <a:solidFill>
            <a:srgbClr val="729fcf">
              <a:alpha val="12000"/>
            </a:srgbClr>
          </a:solidFill>
          <a:ln w="27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Line 6"/>
          <p:cNvSpPr/>
          <p:nvPr/>
        </p:nvSpPr>
        <p:spPr>
          <a:xfrm flipH="1">
            <a:off x="1371600" y="3139560"/>
            <a:ext cx="4072320" cy="198108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TextShape 7"/>
          <p:cNvSpPr txBox="1"/>
          <p:nvPr/>
        </p:nvSpPr>
        <p:spPr>
          <a:xfrm>
            <a:off x="274320" y="3474720"/>
            <a:ext cx="833040" cy="288720"/>
          </a:xfrm>
          <a:prstGeom prst="rect">
            <a:avLst/>
          </a:prstGeom>
          <a:noFill/>
          <a:ln w="27360">
            <a:noFill/>
          </a:ln>
        </p:spPr>
        <p:txBody>
          <a:bodyPr lIns="90000" rIns="90000" tIns="45000" bIns="45000"/>
          <a:p>
            <a:r>
              <a:rPr b="0" i="1" lang="en-US" sz="1400" spc="-1" strike="noStrike">
                <a:latin typeface="Arial"/>
              </a:rPr>
              <a:t>a corner</a:t>
            </a:r>
            <a:endParaRPr b="0" i="1" lang="en-US" sz="1400" spc="-1" strike="noStrike">
              <a:latin typeface="Arial"/>
            </a:endParaRPr>
          </a:p>
        </p:txBody>
      </p:sp>
      <p:sp>
        <p:nvSpPr>
          <p:cNvPr id="310" name="TextShape 8"/>
          <p:cNvSpPr txBox="1"/>
          <p:nvPr/>
        </p:nvSpPr>
        <p:spPr>
          <a:xfrm>
            <a:off x="367920" y="4937760"/>
            <a:ext cx="823680" cy="288720"/>
          </a:xfrm>
          <a:prstGeom prst="rect">
            <a:avLst/>
          </a:prstGeom>
          <a:noFill/>
          <a:ln w="27360">
            <a:noFill/>
          </a:ln>
        </p:spPr>
        <p:txBody>
          <a:bodyPr lIns="90000" rIns="90000" tIns="45000" bIns="45000"/>
          <a:p>
            <a:r>
              <a:rPr b="0" i="1" lang="en-US" sz="1400" spc="-1" strike="noStrike">
                <a:latin typeface="Arial"/>
              </a:rPr>
              <a:t>an edge</a:t>
            </a:r>
            <a:endParaRPr b="0" i="1" lang="en-US" sz="1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Observations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have a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size / scale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consists of objects of various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sizes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3" marL="16002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They contain several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scales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are measured by some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device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3" marL="16002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Cameras, the eye, …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Devices are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finite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3" marL="16002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They have a minimum and a maximum detection range: the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inner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outer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scale. They determine the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spatial resolution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device must allow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multi-scale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structures.</a:t>
            </a:r>
            <a:endParaRPr b="0" lang="en-US" sz="2000" spc="-1" strike="noStrike">
              <a:latin typeface="Arial"/>
            </a:endParaRPr>
          </a:p>
          <a:p>
            <a:pPr lvl="3" marL="16002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has to respect the various sizes of the object. The inner scale isn’t always the best scale.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6705720" y="6473880"/>
            <a:ext cx="3275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609480" y="457200"/>
            <a:ext cx="8228520" cy="76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visual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609480" y="1752480"/>
            <a:ext cx="8228520" cy="243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476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see multi-scale: </a:t>
            </a:r>
            <a:endParaRPr b="0" lang="en-US" sz="22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images only contain two values (black and white).</a:t>
            </a:r>
            <a:endParaRPr b="0" lang="en-US" sz="20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regard them as grey level images, or see structure.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427" name="Picture 4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3995640" y="3505320"/>
            <a:ext cx="4967640" cy="2340360"/>
          </a:xfrm>
          <a:prstGeom prst="rect">
            <a:avLst/>
          </a:prstGeom>
          <a:ln w="9360">
            <a:noFill/>
          </a:ln>
        </p:spPr>
      </p:pic>
      <p:pic>
        <p:nvPicPr>
          <p:cNvPr id="428" name="Picture 15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684360" y="3505320"/>
            <a:ext cx="3123000" cy="3199320"/>
          </a:xfrm>
          <a:prstGeom prst="rect">
            <a:avLst/>
          </a:prstGeom>
          <a:ln w="9360">
            <a:noFill/>
          </a:ln>
        </p:spPr>
      </p:pic>
      <p:pic>
        <p:nvPicPr>
          <p:cNvPr id="429" name="Picture 4" descr=""/>
          <p:cNvPicPr/>
          <p:nvPr/>
        </p:nvPicPr>
        <p:blipFill>
          <a:blip r:embed="rId3">
            <a:alphaModFix amt="12000"/>
          </a:blip>
          <a:stretch/>
        </p:blipFill>
        <p:spPr>
          <a:xfrm>
            <a:off x="3962520" y="3449520"/>
            <a:ext cx="4961160" cy="2340360"/>
          </a:xfrm>
          <a:prstGeom prst="rect">
            <a:avLst/>
          </a:prstGeom>
          <a:ln w="9360">
            <a:noFill/>
          </a:ln>
        </p:spPr>
      </p:pic>
      <p:sp>
        <p:nvSpPr>
          <p:cNvPr id="430" name="CustomShape 3"/>
          <p:cNvSpPr/>
          <p:nvPr/>
        </p:nvSpPr>
        <p:spPr>
          <a:xfrm>
            <a:off x="6705720" y="6397920"/>
            <a:ext cx="3275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609480" y="533520"/>
            <a:ext cx="8228520" cy="76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visual system</a:t>
            </a:r>
            <a:br/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(Founding fathers of scale space theory)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2" name="Picture 8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5219640" y="1805040"/>
            <a:ext cx="1575360" cy="1884960"/>
          </a:xfrm>
          <a:prstGeom prst="rect">
            <a:avLst/>
          </a:prstGeom>
          <a:ln w="9360">
            <a:noFill/>
          </a:ln>
        </p:spPr>
      </p:pic>
      <p:pic>
        <p:nvPicPr>
          <p:cNvPr id="433" name="Picture 7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684360" y="1733400"/>
            <a:ext cx="3351600" cy="4894920"/>
          </a:xfrm>
          <a:prstGeom prst="rect">
            <a:avLst/>
          </a:prstGeom>
          <a:ln w="9360">
            <a:noFill/>
          </a:ln>
        </p:spPr>
      </p:pic>
      <p:pic>
        <p:nvPicPr>
          <p:cNvPr id="434" name="Picture 11" descr=""/>
          <p:cNvPicPr/>
          <p:nvPr/>
        </p:nvPicPr>
        <p:blipFill>
          <a:blip r:embed="rId3">
            <a:alphaModFix amt="12000"/>
          </a:blip>
          <a:stretch/>
        </p:blipFill>
        <p:spPr>
          <a:xfrm>
            <a:off x="5219640" y="4365000"/>
            <a:ext cx="1576800" cy="1884960"/>
          </a:xfrm>
          <a:prstGeom prst="rect">
            <a:avLst/>
          </a:prstGeom>
          <a:ln w="9360">
            <a:noFill/>
          </a:ln>
        </p:spPr>
      </p:pic>
      <p:sp>
        <p:nvSpPr>
          <p:cNvPr id="435" name="CustomShape 2"/>
          <p:cNvSpPr/>
          <p:nvPr/>
        </p:nvSpPr>
        <p:spPr>
          <a:xfrm>
            <a:off x="6705720" y="6397920"/>
            <a:ext cx="3275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5004000" y="3717000"/>
            <a:ext cx="215928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Jan J. Koenderink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7" name="CustomShape 4"/>
          <p:cNvSpPr/>
          <p:nvPr/>
        </p:nvSpPr>
        <p:spPr>
          <a:xfrm>
            <a:off x="5364000" y="6237360"/>
            <a:ext cx="15109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Taizo Iijima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3" dur="indefinite" restart="never" nodeType="tmRoot">
          <p:childTnLst>
            <p:seq>
              <p:cTn id="174" dur="indefinite" nodeType="mainSeq">
                <p:childTnLst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609480" y="533520"/>
            <a:ext cx="8228520" cy="76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model (II)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9" name="Picture 8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2627280" y="2881440"/>
            <a:ext cx="1799280" cy="1799280"/>
          </a:xfrm>
          <a:prstGeom prst="rect">
            <a:avLst/>
          </a:prstGeom>
          <a:ln w="9360">
            <a:noFill/>
          </a:ln>
        </p:spPr>
      </p:pic>
      <p:pic>
        <p:nvPicPr>
          <p:cNvPr id="440" name="Picture 7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755640" y="2881440"/>
            <a:ext cx="1799280" cy="1799280"/>
          </a:xfrm>
          <a:prstGeom prst="rect">
            <a:avLst/>
          </a:prstGeom>
          <a:ln w="9360">
            <a:noFill/>
          </a:ln>
        </p:spPr>
      </p:pic>
      <p:pic>
        <p:nvPicPr>
          <p:cNvPr id="441" name="Picture 11" descr=""/>
          <p:cNvPicPr/>
          <p:nvPr/>
        </p:nvPicPr>
        <p:blipFill>
          <a:blip r:embed="rId3">
            <a:alphaModFix amt="12000"/>
          </a:blip>
          <a:stretch/>
        </p:blipFill>
        <p:spPr>
          <a:xfrm>
            <a:off x="4500720" y="2881440"/>
            <a:ext cx="1799280" cy="1799280"/>
          </a:xfrm>
          <a:prstGeom prst="rect">
            <a:avLst/>
          </a:prstGeom>
          <a:ln w="9360">
            <a:noFill/>
          </a:ln>
        </p:spPr>
      </p:pic>
      <p:pic>
        <p:nvPicPr>
          <p:cNvPr id="442" name="Picture 14" descr=""/>
          <p:cNvPicPr/>
          <p:nvPr/>
        </p:nvPicPr>
        <p:blipFill>
          <a:blip r:embed="rId4">
            <a:alphaModFix amt="12000"/>
          </a:blip>
          <a:stretch/>
        </p:blipFill>
        <p:spPr>
          <a:xfrm>
            <a:off x="755640" y="4753080"/>
            <a:ext cx="1799280" cy="1799280"/>
          </a:xfrm>
          <a:prstGeom prst="rect">
            <a:avLst/>
          </a:prstGeom>
          <a:ln w="9360">
            <a:noFill/>
          </a:ln>
        </p:spPr>
      </p:pic>
      <p:pic>
        <p:nvPicPr>
          <p:cNvPr id="443" name="Picture 26" descr=""/>
          <p:cNvPicPr/>
          <p:nvPr/>
        </p:nvPicPr>
        <p:blipFill>
          <a:blip r:embed="rId5">
            <a:alphaModFix amt="12000"/>
          </a:blip>
          <a:stretch/>
        </p:blipFill>
        <p:spPr>
          <a:xfrm>
            <a:off x="2627280" y="4753080"/>
            <a:ext cx="1799280" cy="1799280"/>
          </a:xfrm>
          <a:prstGeom prst="rect">
            <a:avLst/>
          </a:prstGeom>
          <a:ln>
            <a:noFill/>
          </a:ln>
        </p:spPr>
      </p:pic>
      <p:pic>
        <p:nvPicPr>
          <p:cNvPr id="444" name="Picture 27" descr=""/>
          <p:cNvPicPr/>
          <p:nvPr/>
        </p:nvPicPr>
        <p:blipFill>
          <a:blip r:embed="rId6">
            <a:alphaModFix amt="12000"/>
          </a:blip>
          <a:stretch/>
        </p:blipFill>
        <p:spPr>
          <a:xfrm>
            <a:off x="4500720" y="4753080"/>
            <a:ext cx="1799280" cy="1799280"/>
          </a:xfrm>
          <a:prstGeom prst="rect">
            <a:avLst/>
          </a:prstGeom>
          <a:ln>
            <a:noFill/>
          </a:ln>
        </p:spPr>
      </p:pic>
      <p:sp>
        <p:nvSpPr>
          <p:cNvPr id="445" name="CustomShape 2"/>
          <p:cNvSpPr/>
          <p:nvPr/>
        </p:nvSpPr>
        <p:spPr>
          <a:xfrm>
            <a:off x="539640" y="1820880"/>
            <a:ext cx="8228520" cy="844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lvl="2" marL="1143000" indent="-227520">
              <a:lnSpc>
                <a:spcPct val="94000"/>
              </a:lnSpc>
              <a:spcBef>
                <a:spcPts val="816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Don’t trust the resolution.</a:t>
            </a:r>
            <a:endParaRPr b="0" lang="en-US" sz="2400" spc="-1" strike="noStrike">
              <a:latin typeface="Arial"/>
            </a:endParaRPr>
          </a:p>
          <a:p>
            <a:pPr lvl="3" marL="1600200" indent="-227520">
              <a:lnSpc>
                <a:spcPct val="75000"/>
              </a:lnSpc>
              <a:spcBef>
                <a:spcPts val="601"/>
              </a:spcBef>
              <a:buClr>
                <a:srgbClr val="333399"/>
              </a:buClr>
              <a:buSzPct val="7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What does a detector of a 3 pixels circular size detect?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6705720" y="6473880"/>
            <a:ext cx="3275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87" dur="indefinite" restart="never" nodeType="tmRoot">
          <p:childTnLst>
            <p:seq>
              <p:cTn id="1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609480" y="380880"/>
            <a:ext cx="8228520" cy="761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model (III)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609480" y="1523880"/>
            <a:ext cx="8228520" cy="2437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Don’t trust the grid.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1763640" y="1484280"/>
            <a:ext cx="183240" cy="45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Picture 10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684360" y="2095560"/>
            <a:ext cx="6193440" cy="4685400"/>
          </a:xfrm>
          <a:prstGeom prst="rect">
            <a:avLst/>
          </a:prstGeom>
          <a:ln>
            <a:noFill/>
          </a:ln>
        </p:spPr>
      </p:pic>
      <p:pic>
        <p:nvPicPr>
          <p:cNvPr id="451" name="Picture 11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7380360" y="4111560"/>
            <a:ext cx="646560" cy="489600"/>
          </a:xfrm>
          <a:prstGeom prst="rect">
            <a:avLst/>
          </a:prstGeom>
          <a:ln>
            <a:noFill/>
          </a:ln>
        </p:spPr>
      </p:pic>
      <p:sp>
        <p:nvSpPr>
          <p:cNvPr id="452" name="CustomShape 4"/>
          <p:cNvSpPr/>
          <p:nvPr/>
        </p:nvSpPr>
        <p:spPr>
          <a:xfrm>
            <a:off x="6858000" y="6473880"/>
            <a:ext cx="3275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89" dur="indefinite" restart="never" nodeType="tmRoot">
          <p:childTnLst>
            <p:seq>
              <p:cTn id="1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model a device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2" marL="11430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has finite resolution.</a:t>
            </a:r>
            <a:endParaRPr b="0" lang="en-US" sz="2000" spc="-1" strike="noStrike">
              <a:latin typeface="Arial"/>
            </a:endParaRPr>
          </a:p>
          <a:p>
            <a:pPr lvl="3" marL="16002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Infinite resolution is impossible.</a:t>
            </a:r>
            <a:endParaRPr b="0" lang="en-US" sz="20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Take uncommitted observations </a:t>
            </a:r>
            <a:endParaRPr b="0" lang="en-US" sz="2000" spc="-1" strike="noStrike">
              <a:latin typeface="Arial"/>
            </a:endParaRPr>
          </a:p>
          <a:p>
            <a:pPr lvl="3" marL="16002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is no bias, no knowledge, no memory.</a:t>
            </a:r>
            <a:endParaRPr b="0" lang="en-US" sz="20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know nothing. </a:t>
            </a:r>
            <a:endParaRPr b="0" lang="en-US" sz="2000" spc="-1" strike="noStrike">
              <a:latin typeface="Arial"/>
            </a:endParaRPr>
          </a:p>
          <a:p>
            <a:pPr lvl="3" marL="16002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At least, at the first stage. Refine later on.</a:t>
            </a:r>
            <a:endParaRPr b="0" lang="en-US" sz="20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Allow different scales. </a:t>
            </a:r>
            <a:endParaRPr b="0" lang="en-US" sz="2000" spc="-1" strike="noStrike">
              <a:latin typeface="Arial"/>
            </a:endParaRPr>
          </a:p>
          <a:p>
            <a:pPr lvl="3" marL="16002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There’s more than just pixels .</a:t>
            </a:r>
            <a:endParaRPr b="0" lang="en-US" sz="20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View them simultaneously.</a:t>
            </a:r>
            <a:endParaRPr b="0" lang="en-US" sz="2000" spc="-1" strike="noStrike">
              <a:latin typeface="Arial"/>
            </a:endParaRPr>
          </a:p>
          <a:p>
            <a:pPr lvl="3" marL="16002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is no preferred size.</a:t>
            </a:r>
            <a:endParaRPr b="0" lang="en-US" sz="20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Noise is part of the measurement.</a:t>
            </a:r>
            <a:endParaRPr b="0" lang="en-US" sz="2000" spc="-1" strike="noStrike">
              <a:latin typeface="Arial"/>
            </a:endParaRPr>
          </a:p>
          <a:p>
            <a:pPr lvl="3" marL="16002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6705720" y="6400800"/>
            <a:ext cx="327564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structure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479"/>
              </a:spcBef>
            </a:pPr>
            <a:endParaRPr b="0" lang="en-US" sz="1400" spc="-1" strike="noStrike">
              <a:latin typeface="Arial"/>
            </a:endParaRPr>
          </a:p>
          <a:p>
            <a:pPr marL="343080" indent="-342000"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challenge is to understand the image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really on all the levels simultaneously,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not as an unrelated set of derived images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 different levels of blurring.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Jan Koenderink (1984)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23" dur="indefinite" restart="never" nodeType="tmRoot">
          <p:childTnLst>
            <p:seq>
              <p:cTn id="2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Our choice of model: Linear scale space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457200" y="1600200"/>
            <a:ext cx="4799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scale space of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is a 1-parameter family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Scale is given by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σ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and is an important parameter in Computer Vision algorithms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As the scale increases details in the image disappear and we focus on the large scale structures that are left.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5257080" y="1737360"/>
            <a:ext cx="3296520" cy="493704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1463040" y="2371680"/>
            <a:ext cx="2926080" cy="146880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Multi-scale versus multi-resolution: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Gaussian pyramid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3" name="Content Placeholder 3" descr=""/>
          <p:cNvPicPr/>
          <p:nvPr/>
        </p:nvPicPr>
        <p:blipFill>
          <a:blip r:embed="rId1">
            <a:alphaModFix amt="12000"/>
          </a:blip>
          <a:srcRect l="-30066" t="0" r="-30066" b="0"/>
          <a:stretch/>
        </p:blipFill>
        <p:spPr>
          <a:xfrm>
            <a:off x="457200" y="1600200"/>
            <a:ext cx="8228520" cy="45248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37" dur="indefinite" restart="never" nodeType="tmRoot">
          <p:childTnLst>
            <p:seq>
              <p:cTn id="2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is an obvious need because we do not know the size of things.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may have to match images obtained from different distances.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may easily reduce resolution but we cannot increase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analysis may be used to speed up using a coarse to fine approach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39" dur="indefinite" restart="never" nodeType="tmRoot">
          <p:childTnLst>
            <p:seq>
              <p:cTn id="2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67640" y="274680"/>
            <a:ext cx="8218080" cy="776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Gradient Distribution of Corners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548640" y="1828800"/>
            <a:ext cx="6309360" cy="4270680"/>
          </a:xfrm>
          <a:prstGeom prst="rect">
            <a:avLst/>
          </a:prstGeom>
          <a:ln w="27360">
            <a:noFill/>
          </a:ln>
        </p:spPr>
      </p:pic>
      <p:sp>
        <p:nvSpPr>
          <p:cNvPr id="313" name="Line 2"/>
          <p:cNvSpPr/>
          <p:nvPr/>
        </p:nvSpPr>
        <p:spPr>
          <a:xfrm flipH="1">
            <a:off x="4937760" y="4754880"/>
            <a:ext cx="1828800" cy="36576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Line 3"/>
          <p:cNvSpPr/>
          <p:nvPr/>
        </p:nvSpPr>
        <p:spPr>
          <a:xfrm flipV="1">
            <a:off x="5760720" y="4114800"/>
            <a:ext cx="182880" cy="182880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Line 4"/>
          <p:cNvSpPr/>
          <p:nvPr/>
        </p:nvSpPr>
        <p:spPr>
          <a:xfrm flipV="1">
            <a:off x="6035040" y="3474720"/>
            <a:ext cx="1371600" cy="91440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TextShape 5"/>
          <p:cNvSpPr txBox="1"/>
          <p:nvPr/>
        </p:nvSpPr>
        <p:spPr>
          <a:xfrm>
            <a:off x="6766560" y="3017520"/>
            <a:ext cx="1700280" cy="288720"/>
          </a:xfrm>
          <a:prstGeom prst="rect">
            <a:avLst/>
          </a:prstGeom>
          <a:noFill/>
          <a:ln w="27360">
            <a:noFill/>
          </a:ln>
        </p:spPr>
        <p:txBody>
          <a:bodyPr lIns="90000" rIns="90000" tIns="45000" bIns="45000"/>
          <a:p>
            <a:r>
              <a:rPr b="0" i="1" lang="en-US" sz="1400" spc="-1" strike="noStrike">
                <a:latin typeface="Arial"/>
              </a:rPr>
              <a:t>two main directions</a:t>
            </a:r>
            <a:endParaRPr b="0" i="1" lang="en-US" sz="1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Coarse to fine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179640" y="1600200"/>
            <a:ext cx="871200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Instead of solving the original problem reduce resolution and solve at coarse scale.</a:t>
            </a:r>
            <a:endParaRPr b="0" lang="en-US" sz="24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 coarse solution to constrain the solution at finer scales.</a:t>
            </a:r>
            <a:endParaRPr b="0" lang="en-US" sz="24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Iterate until problem solved at full resolution.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within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 Image matching, Flow computation/video coding, Adaptive thresholding or image normalization, Image registration etc. etc.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1" dur="indefinite" restart="never" nodeType="tmRoot">
          <p:childTnLst>
            <p:seq>
              <p:cTn id="2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457200" y="274680"/>
            <a:ext cx="685008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Coarse-to-fine edge-based stereo analysis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9" name="Content Placeholder 3" descr=""/>
          <p:cNvPicPr/>
          <p:nvPr/>
        </p:nvPicPr>
        <p:blipFill>
          <a:blip r:embed="rId1">
            <a:alphaModFix amt="12000"/>
          </a:blip>
          <a:srcRect l="-34817" t="0" r="-34817" b="0"/>
          <a:stretch/>
        </p:blipFill>
        <p:spPr>
          <a:xfrm>
            <a:off x="611640" y="1685160"/>
            <a:ext cx="8074080" cy="44398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43" dur="indefinite" restart="never" nodeType="tmRoot">
          <p:childTnLst>
            <p:seq>
              <p:cTn id="2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feature detectors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All the mentioned interest point detectors may be extended to operate on all scale levels.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detectors must compare the detection strength at neighboring scale levels and suppress the non-maximal.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detection strength evaluation must be scale invariant.  This is a non-trivial matter (see paper by Tony Lindeberg in the supplementary material).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5" dur="indefinite" restart="never" nodeType="tmRoot">
          <p:childTnLst>
            <p:seq>
              <p:cTn id="2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 to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have to attribute each feature point with a descriptor in order to compare if the a candidate match is good or not.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 have to be local, informative, insensitive to noise, luminance variations, perspective deformation including rotation, to pixel quantization etc.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like compact (low dimensional) descriptors but recognize that high dimensional ones may be more discriminative.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7" dur="indefinite" restart="never" nodeType="tmRoot">
          <p:childTnLst>
            <p:seq>
              <p:cTn id="2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251640" y="1600200"/>
            <a:ext cx="864000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Most modern descriptors build on</a:t>
            </a:r>
            <a:endParaRPr b="0" lang="en-US" sz="2400" spc="-1" strike="noStrike">
              <a:latin typeface="Arial"/>
            </a:endParaRPr>
          </a:p>
          <a:p>
            <a:pPr lvl="2" marL="1257480" indent="-456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Statistics / histogramming</a:t>
            </a:r>
            <a:endParaRPr b="0" lang="en-US" sz="2000" spc="-1" strike="noStrike">
              <a:latin typeface="Arial"/>
            </a:endParaRPr>
          </a:p>
          <a:p>
            <a:pPr lvl="2" marL="1257480" indent="-456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Spatial sampling of the gradients is some neighborhood to the interest point.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Some descriptors include color, e.g. color histograms      (but we skip this here)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Few descriptors use raw image data as used in correlation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Next lecture will dwell with descriptor construction and matching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9" dur="indefinite" restart="never" nodeType="tmRoot">
          <p:childTnLst>
            <p:seq>
              <p:cTn id="2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Literature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Reading material: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Forsyth and Ponce: Ch. 7.1 – 7.2, 7.7 (Filtering basics)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Lowe IJCV 2004, Sec. 1 – 3 (DoG, Laplacian)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Schmid, Mohr and Bauckhage IJCV 2000, Sec. 1 – 2 (Harris corner) 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Lindeberg 1996 (Scale-space theory)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Additional material: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C. Harris and M. Stephens: A Combined Corner and Edge Detector. 4th Alvey Vision Conference, 147—151, 1988.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51" dur="indefinite" restart="never" nodeType="tmRoot">
          <p:childTnLst>
            <p:seq>
              <p:cTn id="2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67640" y="274680"/>
            <a:ext cx="8218080" cy="776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Gradient Distribution of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8" name="Line 2"/>
          <p:cNvSpPr/>
          <p:nvPr/>
        </p:nvSpPr>
        <p:spPr>
          <a:xfrm flipV="1">
            <a:off x="5760720" y="4114800"/>
            <a:ext cx="182880" cy="182880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TextShape 3"/>
          <p:cNvSpPr txBox="1"/>
          <p:nvPr/>
        </p:nvSpPr>
        <p:spPr>
          <a:xfrm>
            <a:off x="6766560" y="3017520"/>
            <a:ext cx="1632960" cy="288720"/>
          </a:xfrm>
          <a:prstGeom prst="rect">
            <a:avLst/>
          </a:prstGeom>
          <a:noFill/>
          <a:ln w="27360">
            <a:noFill/>
          </a:ln>
        </p:spPr>
        <p:txBody>
          <a:bodyPr lIns="90000" rIns="90000" tIns="45000" bIns="45000"/>
          <a:p>
            <a:r>
              <a:rPr b="0" i="1" lang="en-US" sz="1400" spc="-1" strike="noStrike">
                <a:latin typeface="Arial"/>
              </a:rPr>
              <a:t>one main direction</a:t>
            </a:r>
            <a:endParaRPr b="0" i="1" lang="en-US" sz="14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548640" y="1828800"/>
            <a:ext cx="6192000" cy="4392720"/>
          </a:xfrm>
          <a:prstGeom prst="rect">
            <a:avLst/>
          </a:prstGeom>
          <a:ln w="27360">
            <a:noFill/>
          </a:ln>
        </p:spPr>
      </p:pic>
      <p:sp>
        <p:nvSpPr>
          <p:cNvPr id="321" name="Line 4"/>
          <p:cNvSpPr/>
          <p:nvPr/>
        </p:nvSpPr>
        <p:spPr>
          <a:xfrm flipV="1">
            <a:off x="4754880" y="4846320"/>
            <a:ext cx="1828800" cy="45720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5"/>
          <p:cNvSpPr/>
          <p:nvPr/>
        </p:nvSpPr>
        <p:spPr>
          <a:xfrm flipV="1">
            <a:off x="6400800" y="3363840"/>
            <a:ext cx="548640" cy="148248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33399"/>
                </a:solidFill>
                <a:latin typeface="Arial"/>
                <a:ea typeface="DejaVu Sans"/>
              </a:rPr>
              <a:t>The structure tensor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Let                be the i’th gradient in a square area around a potential corner point. In practice each gradient is weighted by a Gaussian of the distance to the point.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Let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[Nx2]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be the stack of all N gradients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Let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=           be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the structure tensor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, i.e. a 2x2 symmetric matrix of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sums of products of gradient components.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captures the second order statistics (i.e. variances and covariance's) of the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uncentered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gradi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ent point cloud.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973080" y="1664280"/>
            <a:ext cx="968040" cy="360000"/>
          </a:xfrm>
          <a:prstGeom prst="rect">
            <a:avLst/>
          </a:prstGeom>
          <a:ln w="27360">
            <a:noFill/>
          </a:ln>
        </p:spPr>
      </p:pic>
      <p:pic>
        <p:nvPicPr>
          <p:cNvPr id="326" name="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1408320" y="3970440"/>
            <a:ext cx="640080" cy="500760"/>
          </a:xfrm>
          <a:prstGeom prst="rect">
            <a:avLst/>
          </a:prstGeom>
          <a:ln w="27360">
            <a:noFill/>
          </a:ln>
        </p:spPr>
      </p:pic>
      <p:pic>
        <p:nvPicPr>
          <p:cNvPr id="327" name="" descr=""/>
          <p:cNvPicPr/>
          <p:nvPr/>
        </p:nvPicPr>
        <p:blipFill>
          <a:blip r:embed="rId3">
            <a:alphaModFix amt="12000"/>
          </a:blip>
          <a:stretch/>
        </p:blipFill>
        <p:spPr>
          <a:xfrm>
            <a:off x="5313600" y="2458080"/>
            <a:ext cx="1595160" cy="137160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tensor computations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1382400" y="2018880"/>
            <a:ext cx="6664320" cy="1913040"/>
          </a:xfrm>
          <a:prstGeom prst="rect">
            <a:avLst/>
          </a:prstGeom>
          <a:ln w="27360">
            <a:noFill/>
          </a:ln>
        </p:spPr>
      </p:pic>
      <p:pic>
        <p:nvPicPr>
          <p:cNvPr id="330" name="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1352520" y="4297680"/>
            <a:ext cx="6796800" cy="914400"/>
          </a:xfrm>
          <a:prstGeom prst="rect">
            <a:avLst/>
          </a:prstGeom>
          <a:ln w="27360">
            <a:noFill/>
          </a:ln>
        </p:spPr>
      </p:pic>
      <p:sp>
        <p:nvSpPr>
          <p:cNvPr id="331" name="TextShape 2"/>
          <p:cNvSpPr txBox="1"/>
          <p:nvPr/>
        </p:nvSpPr>
        <p:spPr>
          <a:xfrm>
            <a:off x="1097280" y="5577840"/>
            <a:ext cx="3566160" cy="822960"/>
          </a:xfrm>
          <a:prstGeom prst="rect">
            <a:avLst/>
          </a:prstGeom>
          <a:noFill/>
          <a:ln w="27360">
            <a:noFill/>
          </a:ln>
        </p:spPr>
        <p:txBody>
          <a:bodyPr lIns="90000" rIns="90000" tIns="45000" bIns="45000"/>
          <a:p>
            <a:r>
              <a:rPr b="0" i="1" lang="en-US" sz="2200" spc="-1" strike="noStrike">
                <a:latin typeface="Arial"/>
              </a:rPr>
              <a:t>T</a:t>
            </a:r>
            <a:r>
              <a:rPr b="0" lang="en-US" sz="2200" spc="-1" strike="noStrike">
                <a:latin typeface="Arial"/>
              </a:rPr>
              <a:t> is a symmetric matrix!</a:t>
            </a:r>
            <a:endParaRPr b="0" i="1" lang="en-US" sz="22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tensor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57200" y="1600200"/>
            <a:ext cx="49777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first eigenvector of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points in the direction where the gradient point cloud is broadest (has the largest variance given by the first eigenvalue).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second eigenvector is orthogonal to the first and points in the direction where the gradient point cloud is most condensed (has smallest variance = the 2. eigenvalue). 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4" name="Picture 3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5292000" y="1989000"/>
            <a:ext cx="3545640" cy="345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907920" y="4690800"/>
            <a:ext cx="69116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verify this solve 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Tx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 =   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x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   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det(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-   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I</a:t>
            </a:r>
            <a:r>
              <a:rPr b="0" lang="en-US" sz="2400" spc="-1" strike="noStrike" baseline="-33000">
                <a:solidFill>
                  <a:srgbClr val="008000"/>
                </a:solidFill>
                <a:latin typeface="Arial"/>
                <a:ea typeface="DejaVu Sans"/>
              </a:rPr>
              <a:t>2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) = 0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Please note that we have to take a square root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Corners by maximum of smallest eigenvalues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Only if the smallest eigenvalue is large the local gradient points in several dominant directions.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888120" y="2651760"/>
            <a:ext cx="633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,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>
            <a:alphaModFix amt="12000"/>
          </a:blip>
          <a:stretch/>
        </p:blipFill>
        <p:spPr>
          <a:xfrm>
            <a:off x="4508640" y="3340080"/>
            <a:ext cx="113760" cy="16452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2">
            <a:alphaModFix amt="12000"/>
          </a:blip>
          <a:stretch/>
        </p:blipFill>
        <p:spPr>
          <a:xfrm>
            <a:off x="4114800" y="4754880"/>
            <a:ext cx="354960" cy="35496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3">
            <a:alphaModFix amt="12000"/>
          </a:blip>
          <a:stretch/>
        </p:blipFill>
        <p:spPr>
          <a:xfrm>
            <a:off x="6116400" y="4685400"/>
            <a:ext cx="341640" cy="42732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4">
            <a:alphaModFix amt="12000"/>
          </a:blip>
          <a:stretch/>
        </p:blipFill>
        <p:spPr>
          <a:xfrm>
            <a:off x="1712880" y="2499840"/>
            <a:ext cx="1822680" cy="896760"/>
          </a:xfrm>
          <a:prstGeom prst="rect">
            <a:avLst/>
          </a:prstGeom>
          <a:ln w="27360">
            <a:noFill/>
          </a:ln>
        </p:spPr>
      </p:pic>
      <p:pic>
        <p:nvPicPr>
          <p:cNvPr id="343" name="" descr=""/>
          <p:cNvPicPr/>
          <p:nvPr/>
        </p:nvPicPr>
        <p:blipFill>
          <a:blip r:embed="rId5">
            <a:alphaModFix amt="12000"/>
          </a:blip>
          <a:stretch/>
        </p:blipFill>
        <p:spPr>
          <a:xfrm>
            <a:off x="1005840" y="3657600"/>
            <a:ext cx="4389120" cy="79560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2678</TotalTime>
  <Application>LibreOffice/6.0.7.3$Linux_X86_64 LibreOffice_project/00m0$Build-3</Application>
  <Words>1903</Words>
  <Paragraphs>279</Paragraphs>
  <Company>University of Copenhagen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2012-11-25T12:49:12Z</dcterms:created>
  <dc:creator>Kim Steenstrup Pedersen</dc:creator>
  <dc:description/>
  <dc:language>fr-FR</dc:language>
  <cp:lastModifiedBy/>
  <cp:lastPrinted>2013-11-20T10:40:57Z</cp:lastPrinted>
  <dcterms:modified xsi:type="dcterms:W3CDTF">2020-11-24T18:52:18Z</dcterms:modified>
  <cp:revision>352</cp:revision>
  <dc:subject/>
  <dc:title>Features I: Detecting interest points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Copenhagen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16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42</vt:i4>
  </property>
</Properties>
</file>